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5"/>
    <p:restoredTop sz="96208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F01B2-AC48-734C-B4ED-D610226D28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A813EB-3836-9B48-9104-37EB7DFDA5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BD6DB-9EA1-D445-8F29-73875D246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CDA16-A18E-CA4B-AD18-9A0369E68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8EE6B-2DC8-2247-9B62-2ABE18AEA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448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D4C1A-724B-FC42-B1B2-4F276C02C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41E991-7348-9449-B766-9C54CAFD0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0D6B5-FE81-6B4C-9FCD-96939E65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80E18-6179-8B40-A674-FFF69BA0D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99A46-A259-F843-9C6D-E96488B15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3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CD11D0-0D07-1C43-993E-5F9664A5D7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17B4F6-E05A-8B46-A4BF-E307414F4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4CBF6-F992-8541-B361-151C7340A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CDCC6-DB33-8447-899F-6D28733FF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940C5-FA11-4C4B-A861-29D2F8E89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0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5165F-2552-D948-ADA5-EB15D396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1C09B-ECA4-1343-B491-E688CEF90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1BCC-3AD4-C64A-9AE2-11AC95D3C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40D69-B03E-B94A-9E0F-9CB851BA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816CC-EF2A-C640-8737-D743E7DAC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7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BA0ED-DFC8-6440-8224-DDC6447D9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B64D2-9D80-8041-9F5D-8BAB88853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6D0DB-E8F5-B849-878A-9F716C7F2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C5596-23DE-AC4F-A52B-B272A8DA0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AF721-FA07-E342-8499-40B4CBAEB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452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192FC-9263-EA4D-A933-7908391D6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E3134-3EDA-AF49-ACD4-0D46BDA38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4BC507-65CA-2D4F-A08E-8219652CF6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A11F8-D4CC-674C-BD2E-2830ACF84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0EE97-60FD-2648-9288-E1854493F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3C6561-A098-8C4C-8FBA-8E5B4C969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278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B9EC9-6FE6-8346-9E05-061E522E6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D9A24-490B-9647-88F8-1C523AD3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C34A9-5200-1F4D-A496-FBD88673C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213365-BBA7-3844-BAAA-41579A2169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1A47D0-337F-3E4E-AE2D-FCE2E5F0F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72A889-13EF-2448-A8EB-3CF455640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EED9BD-2310-074C-B13A-80B64983E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D2BED7-D0BD-6C46-8981-5F0AB22C4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106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1FD7A-6FC6-914B-92D7-369DFCE1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C63CA3-2C62-0B4F-BFD7-FF2711C02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CF090F-555B-6045-9585-552D6272E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330FAB-48A1-1B4F-AAEE-5B1DD2BCA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78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ADFDE-27F9-B54B-9604-BFE6756C8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2E9618-0AE6-2747-889C-F923588F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739CE-A34A-8840-9AF3-518C39461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80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B7FD7-FD07-4040-ADFE-F07775D6A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F1379-6D8D-014F-9BF5-C5F27CC64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F2DCA-DF75-684E-B99E-728276EB9A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1E15F-FE82-044A-A892-88E8F6900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5009B-9183-9347-85B8-5F756256F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325786-93A2-004B-A777-F34B05BD5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7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0A1D2-8123-F04B-BEBB-32013438A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D7E2BD-F781-C140-BDDA-D82C37D1F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DD5A7-7ACF-1D42-9016-F14221BE8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85AF9-27AE-0C4D-8CF1-123B8097A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98B54-7FAA-FF4E-8125-2EB5C5F11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8995E-C3A4-0148-A30C-5F6FED078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25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F4C898-CC99-B84B-9BD5-27405A9AA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3ED97-F4AC-0F41-84D4-2EDDC4C53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8582A-98DC-394B-BC2E-EDB4DC6B0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B1084-45A9-9A4F-B62E-A33F964C70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6E43A-A1ED-1747-A5D5-9D4851B96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93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69C4AB-AE6B-9B45-9734-B387CA440D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973"/>
          <a:stretch/>
        </p:blipFill>
        <p:spPr>
          <a:xfrm>
            <a:off x="20" y="10"/>
            <a:ext cx="12191980" cy="51292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77E067-124C-4B4C-9CD8-621278D0F857}"/>
              </a:ext>
            </a:extLst>
          </p:cNvPr>
          <p:cNvSpPr txBox="1"/>
          <p:nvPr/>
        </p:nvSpPr>
        <p:spPr>
          <a:xfrm>
            <a:off x="171449" y="5257800"/>
            <a:ext cx="118628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Scraping Project :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much salary can you expect for your tech skill?</a:t>
            </a:r>
          </a:p>
          <a:p>
            <a:pPr algn="r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Sean Hong</a:t>
            </a:r>
            <a:endParaRPr lang="en-US" sz="3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318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091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8BB66B-1F28-A540-811F-3615DD5530AD}"/>
              </a:ext>
            </a:extLst>
          </p:cNvPr>
          <p:cNvSpPr txBox="1"/>
          <p:nvPr/>
        </p:nvSpPr>
        <p:spPr>
          <a:xfrm>
            <a:off x="578069" y="1639611"/>
            <a:ext cx="108466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If skills are more than one, is it relate to get more salary?</a:t>
            </a:r>
          </a:p>
          <a:p>
            <a:pPr marL="971550" lvl="1" indent="-514350">
              <a:buFont typeface="Wingdings" pitchFamily="2" charset="2"/>
              <a:buChar char="§"/>
            </a:pPr>
            <a:r>
              <a:rPr lang="en-US" sz="2800" dirty="0">
                <a:solidFill>
                  <a:schemeClr val="accent1"/>
                </a:solidFill>
              </a:rPr>
              <a:t>Try to search mixed keyword.</a:t>
            </a:r>
          </a:p>
          <a:p>
            <a:pPr lvl="1"/>
            <a:r>
              <a:rPr lang="en-US" sz="2800" dirty="0">
                <a:solidFill>
                  <a:schemeClr val="accent1"/>
                </a:solidFill>
              </a:rPr>
              <a:t>	Ex) java + </a:t>
            </a:r>
            <a:r>
              <a:rPr lang="en-US" sz="2800" dirty="0" err="1">
                <a:solidFill>
                  <a:schemeClr val="accent1"/>
                </a:solidFill>
              </a:rPr>
              <a:t>sql</a:t>
            </a:r>
            <a:r>
              <a:rPr lang="en-US" sz="2800" dirty="0">
                <a:solidFill>
                  <a:schemeClr val="accent1"/>
                </a:solidFill>
              </a:rPr>
              <a:t>, python + r… 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Amount of sample is not enough because many companies don’t want to show their salary directly.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800" dirty="0">
                <a:solidFill>
                  <a:schemeClr val="accent1"/>
                </a:solidFill>
              </a:rPr>
              <a:t>Find how to get more sample.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800" dirty="0">
                <a:solidFill>
                  <a:schemeClr val="accent1"/>
                </a:solidFill>
              </a:rPr>
              <a:t>Use machine learning and predict salary.</a:t>
            </a:r>
          </a:p>
        </p:txBody>
      </p:sp>
    </p:spTree>
    <p:extLst>
      <p:ext uri="{BB962C8B-B14F-4D97-AF65-F5344CB8AC3E}">
        <p14:creationId xmlns:p14="http://schemas.microsoft.com/office/powerpoint/2010/main" val="3795954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3FBC3E-D794-CA47-B4E8-E9DF880CD3A0}"/>
              </a:ext>
            </a:extLst>
          </p:cNvPr>
          <p:cNvSpPr txBox="1"/>
          <p:nvPr/>
        </p:nvSpPr>
        <p:spPr>
          <a:xfrm>
            <a:off x="178676" y="262759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ea typeface="Hiragino Sans CNS W3" panose="020B0300000000000000" pitchFamily="34" charset="-128"/>
                <a:cs typeface="Times New Roman" panose="02020603050405020304" pitchFamily="18" charset="0"/>
              </a:rPr>
              <a:t>INTRODUCTION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8110D7D-E638-9149-B52E-273454C8C468}"/>
              </a:ext>
            </a:extLst>
          </p:cNvPr>
          <p:cNvGrpSpPr/>
          <p:nvPr/>
        </p:nvGrpSpPr>
        <p:grpSpPr>
          <a:xfrm>
            <a:off x="1335007" y="1661108"/>
            <a:ext cx="9521986" cy="4948091"/>
            <a:chOff x="1664919" y="1681614"/>
            <a:chExt cx="9521986" cy="494809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F00D560-4BA1-0B4D-A409-85D71B500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3104" y="2621246"/>
              <a:ext cx="6036836" cy="4008459"/>
            </a:xfrm>
            <a:prstGeom prst="rect">
              <a:avLst/>
            </a:prstGeom>
          </p:spPr>
        </p:pic>
        <p:sp>
          <p:nvSpPr>
            <p:cNvPr id="9" name="Oval Callout 8">
              <a:extLst>
                <a:ext uri="{FF2B5EF4-FFF2-40B4-BE49-F238E27FC236}">
                  <a16:creationId xmlns:a16="http://schemas.microsoft.com/office/drawing/2014/main" id="{99E8B322-59B5-9648-8CEF-C30172BCF93E}"/>
                </a:ext>
              </a:extLst>
            </p:cNvPr>
            <p:cNvSpPr/>
            <p:nvPr/>
          </p:nvSpPr>
          <p:spPr>
            <a:xfrm>
              <a:off x="6109525" y="1681614"/>
              <a:ext cx="1807781" cy="962056"/>
            </a:xfrm>
            <a:prstGeom prst="wedgeEllipseCallou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JAVA, SQL !</a:t>
              </a:r>
            </a:p>
          </p:txBody>
        </p:sp>
        <p:sp>
          <p:nvSpPr>
            <p:cNvPr id="14" name="Oval Callout 13">
              <a:extLst>
                <a:ext uri="{FF2B5EF4-FFF2-40B4-BE49-F238E27FC236}">
                  <a16:creationId xmlns:a16="http://schemas.microsoft.com/office/drawing/2014/main" id="{E4AA205C-920E-DC40-A7FF-DCE7900CB201}"/>
                </a:ext>
              </a:extLst>
            </p:cNvPr>
            <p:cNvSpPr/>
            <p:nvPr/>
          </p:nvSpPr>
          <p:spPr>
            <a:xfrm>
              <a:off x="4139028" y="2416512"/>
              <a:ext cx="1543954" cy="818075"/>
            </a:xfrm>
            <a:prstGeom prst="wedgeEllipseCallout">
              <a:avLst>
                <a:gd name="adj1" fmla="val 6592"/>
                <a:gd name="adj2" fmla="val 86031"/>
              </a:avLst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C++ !</a:t>
              </a:r>
            </a:p>
          </p:txBody>
        </p:sp>
        <p:sp>
          <p:nvSpPr>
            <p:cNvPr id="17" name="Oval Callout 16">
              <a:extLst>
                <a:ext uri="{FF2B5EF4-FFF2-40B4-BE49-F238E27FC236}">
                  <a16:creationId xmlns:a16="http://schemas.microsoft.com/office/drawing/2014/main" id="{B311A72D-8D11-6B43-B5C6-E4AAC824EBD3}"/>
                </a:ext>
              </a:extLst>
            </p:cNvPr>
            <p:cNvSpPr/>
            <p:nvPr/>
          </p:nvSpPr>
          <p:spPr>
            <a:xfrm>
              <a:off x="8226187" y="2007476"/>
              <a:ext cx="1969804" cy="818074"/>
            </a:xfrm>
            <a:prstGeom prst="wedgeEllipseCallout">
              <a:avLst>
                <a:gd name="adj1" fmla="val -41433"/>
                <a:gd name="adj2" fmla="val 72920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Python, R !</a:t>
              </a:r>
            </a:p>
          </p:txBody>
        </p:sp>
        <p:sp>
          <p:nvSpPr>
            <p:cNvPr id="18" name="Oval Callout 17">
              <a:extLst>
                <a:ext uri="{FF2B5EF4-FFF2-40B4-BE49-F238E27FC236}">
                  <a16:creationId xmlns:a16="http://schemas.microsoft.com/office/drawing/2014/main" id="{5CF448B2-54AE-C64C-A8E2-635F5A8FB614}"/>
                </a:ext>
              </a:extLst>
            </p:cNvPr>
            <p:cNvSpPr/>
            <p:nvPr/>
          </p:nvSpPr>
          <p:spPr>
            <a:xfrm>
              <a:off x="1664919" y="2770513"/>
              <a:ext cx="1975060" cy="707887"/>
            </a:xfrm>
            <a:prstGeom prst="wedgeEllipseCallout">
              <a:avLst>
                <a:gd name="adj1" fmla="val 40313"/>
                <a:gd name="adj2" fmla="val 68551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Blockchain !</a:t>
              </a:r>
            </a:p>
          </p:txBody>
        </p:sp>
        <p:sp>
          <p:nvSpPr>
            <p:cNvPr id="19" name="Oval Callout 18">
              <a:extLst>
                <a:ext uri="{FF2B5EF4-FFF2-40B4-BE49-F238E27FC236}">
                  <a16:creationId xmlns:a16="http://schemas.microsoft.com/office/drawing/2014/main" id="{464E9B41-1610-2844-849B-FD73E6074C68}"/>
                </a:ext>
              </a:extLst>
            </p:cNvPr>
            <p:cNvSpPr/>
            <p:nvPr/>
          </p:nvSpPr>
          <p:spPr>
            <a:xfrm>
              <a:off x="9379124" y="3318702"/>
              <a:ext cx="1807781" cy="962056"/>
            </a:xfrm>
            <a:prstGeom prst="wedgeEllipseCallout">
              <a:avLst>
                <a:gd name="adj1" fmla="val -55036"/>
                <a:gd name="adj2" fmla="val 53256"/>
              </a:avLst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Android, iOS !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2BE5A74-631F-D54F-BD7B-BB061C35A871}"/>
              </a:ext>
            </a:extLst>
          </p:cNvPr>
          <p:cNvSpPr txBox="1"/>
          <p:nvPr/>
        </p:nvSpPr>
        <p:spPr>
          <a:xfrm>
            <a:off x="718407" y="1076333"/>
            <a:ext cx="5164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accent1"/>
                </a:solidFill>
              </a:rPr>
              <a:t>What are your special skills?</a:t>
            </a:r>
          </a:p>
        </p:txBody>
      </p:sp>
    </p:spTree>
    <p:extLst>
      <p:ext uri="{BB962C8B-B14F-4D97-AF65-F5344CB8AC3E}">
        <p14:creationId xmlns:p14="http://schemas.microsoft.com/office/powerpoint/2010/main" val="2766553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2CD1E5A-F7CC-C44E-8EBB-91CD061FD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628" y="1607210"/>
            <a:ext cx="8508743" cy="51335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386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CRAWLING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C94E9-3F77-6846-A189-A5C7A0CF5368}"/>
              </a:ext>
            </a:extLst>
          </p:cNvPr>
          <p:cNvSpPr txBox="1"/>
          <p:nvPr/>
        </p:nvSpPr>
        <p:spPr>
          <a:xfrm>
            <a:off x="718407" y="1029441"/>
            <a:ext cx="476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accent1"/>
                </a:solidFill>
              </a:rPr>
              <a:t>https://</a:t>
            </a:r>
            <a:r>
              <a:rPr lang="en-US" sz="3200" i="1" dirty="0" err="1">
                <a:solidFill>
                  <a:schemeClr val="accent1"/>
                </a:solidFill>
              </a:rPr>
              <a:t>www.indeed.com</a:t>
            </a:r>
            <a:endParaRPr lang="en-US" sz="3200" i="1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B9BE8F-0E73-5749-A7D5-121525D1365F}"/>
              </a:ext>
            </a:extLst>
          </p:cNvPr>
          <p:cNvSpPr/>
          <p:nvPr/>
        </p:nvSpPr>
        <p:spPr>
          <a:xfrm>
            <a:off x="4035476" y="2309445"/>
            <a:ext cx="567559" cy="346842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E2218F1-7CC7-2E4B-AC96-D555412759F0}"/>
              </a:ext>
            </a:extLst>
          </p:cNvPr>
          <p:cNvCxnSpPr>
            <a:cxnSpLocks/>
            <a:stCxn id="28" idx="3"/>
            <a:endCxn id="8" idx="1"/>
          </p:cNvCxnSpPr>
          <p:nvPr/>
        </p:nvCxnSpPr>
        <p:spPr>
          <a:xfrm>
            <a:off x="3473866" y="2237820"/>
            <a:ext cx="561610" cy="245046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F18D88A-E164-BE43-8B08-DDF39BE5F07D}"/>
              </a:ext>
            </a:extLst>
          </p:cNvPr>
          <p:cNvSpPr/>
          <p:nvPr/>
        </p:nvSpPr>
        <p:spPr>
          <a:xfrm>
            <a:off x="6309754" y="2297723"/>
            <a:ext cx="567559" cy="346842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EA382FD-46A8-394C-A6E1-779BEFB42590}"/>
              </a:ext>
            </a:extLst>
          </p:cNvPr>
          <p:cNvCxnSpPr>
            <a:cxnSpLocks/>
            <a:stCxn id="30" idx="1"/>
            <a:endCxn id="23" idx="3"/>
          </p:cNvCxnSpPr>
          <p:nvPr/>
        </p:nvCxnSpPr>
        <p:spPr>
          <a:xfrm flipH="1">
            <a:off x="6877313" y="2114267"/>
            <a:ext cx="555118" cy="356877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7B9C5B9-48D6-764E-BC18-E46BCD97B95B}"/>
              </a:ext>
            </a:extLst>
          </p:cNvPr>
          <p:cNvSpPr txBox="1"/>
          <p:nvPr/>
        </p:nvSpPr>
        <p:spPr>
          <a:xfrm>
            <a:off x="2489750" y="2053154"/>
            <a:ext cx="984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keyword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D24A28-837E-8F49-AF6C-A56ACF3810E7}"/>
              </a:ext>
            </a:extLst>
          </p:cNvPr>
          <p:cNvSpPr txBox="1"/>
          <p:nvPr/>
        </p:nvSpPr>
        <p:spPr>
          <a:xfrm>
            <a:off x="7432431" y="1929601"/>
            <a:ext cx="937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location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251FFAB-C96F-7743-AF18-12503FBBEEB7}"/>
              </a:ext>
            </a:extLst>
          </p:cNvPr>
          <p:cNvSpPr/>
          <p:nvPr/>
        </p:nvSpPr>
        <p:spPr>
          <a:xfrm>
            <a:off x="4082773" y="5828559"/>
            <a:ext cx="1330055" cy="204380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F5EE8A8-633C-534B-8212-3D87F1A163F5}"/>
              </a:ext>
            </a:extLst>
          </p:cNvPr>
          <p:cNvCxnSpPr>
            <a:cxnSpLocks/>
            <a:stCxn id="34" idx="3"/>
            <a:endCxn id="32" idx="1"/>
          </p:cNvCxnSpPr>
          <p:nvPr/>
        </p:nvCxnSpPr>
        <p:spPr>
          <a:xfrm>
            <a:off x="3504602" y="5643893"/>
            <a:ext cx="578171" cy="286856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05738F8-194D-1340-8CA9-31A94A96B836}"/>
              </a:ext>
            </a:extLst>
          </p:cNvPr>
          <p:cNvSpPr txBox="1"/>
          <p:nvPr/>
        </p:nvSpPr>
        <p:spPr>
          <a:xfrm>
            <a:off x="2770555" y="5459227"/>
            <a:ext cx="734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salary</a:t>
            </a:r>
          </a:p>
        </p:txBody>
      </p:sp>
    </p:spTree>
    <p:extLst>
      <p:ext uri="{BB962C8B-B14F-4D97-AF65-F5344CB8AC3E}">
        <p14:creationId xmlns:p14="http://schemas.microsoft.com/office/powerpoint/2010/main" val="3244659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2336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7D6160-4F6A-C945-9390-5C1BBA15E693}"/>
              </a:ext>
            </a:extLst>
          </p:cNvPr>
          <p:cNvSpPr txBox="1"/>
          <p:nvPr/>
        </p:nvSpPr>
        <p:spPr>
          <a:xfrm>
            <a:off x="578069" y="1103587"/>
            <a:ext cx="1084667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Web Crawler : </a:t>
            </a:r>
            <a:r>
              <a:rPr lang="en-US" sz="2000" dirty="0" err="1"/>
              <a:t>Scrapy</a:t>
            </a:r>
            <a:endParaRPr lang="en-US" sz="2000" dirty="0"/>
          </a:p>
          <a:p>
            <a:r>
              <a:rPr lang="en-US" sz="2000" dirty="0"/>
              <a:t>Cleansing &amp; Visualization : Pandas, NumPy, </a:t>
            </a:r>
            <a:r>
              <a:rPr lang="en-US" sz="2000" dirty="0" err="1"/>
              <a:t>Plotly</a:t>
            </a:r>
            <a:endParaRPr lang="en-US" sz="2000" dirty="0"/>
          </a:p>
          <a:p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Search skill keywords from web (</a:t>
            </a:r>
            <a:r>
              <a:rPr lang="en-US" sz="2000" dirty="0" err="1"/>
              <a:t>stackoverflow</a:t>
            </a:r>
            <a:r>
              <a:rPr lang="en-US" sz="2000" dirty="0"/>
              <a:t>, google) &amp; select 25 popular keywords.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/>
                </a:solidFill>
              </a:rPr>
              <a:t>java, python, r, </a:t>
            </a:r>
            <a:r>
              <a:rPr lang="en-US" sz="2000" dirty="0" err="1">
                <a:solidFill>
                  <a:schemeClr val="accent1"/>
                </a:solidFill>
              </a:rPr>
              <a:t>sql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hadoop</a:t>
            </a:r>
            <a:r>
              <a:rPr lang="en-US" sz="2000" dirty="0">
                <a:solidFill>
                  <a:schemeClr val="accent1"/>
                </a:solidFill>
              </a:rPr>
              <a:t>, spark, c#, </a:t>
            </a:r>
            <a:r>
              <a:rPr lang="en-US" sz="2000" dirty="0" err="1">
                <a:solidFill>
                  <a:schemeClr val="accent1"/>
                </a:solidFill>
              </a:rPr>
              <a:t>c++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javascript</a:t>
            </a:r>
            <a:r>
              <a:rPr lang="en-US" sz="2000" dirty="0">
                <a:solidFill>
                  <a:schemeClr val="accent1"/>
                </a:solidFill>
              </a:rPr>
              <a:t>, angular, </a:t>
            </a:r>
            <a:r>
              <a:rPr lang="en-US" sz="2000" dirty="0" err="1">
                <a:solidFill>
                  <a:schemeClr val="accent1"/>
                </a:solidFill>
              </a:rPr>
              <a:t>node.js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linux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tensorflow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kubernetes</a:t>
            </a:r>
            <a:r>
              <a:rPr lang="en-US" sz="2000" dirty="0">
                <a:solidFill>
                  <a:schemeClr val="accent1"/>
                </a:solidFill>
              </a:rPr>
              <a:t>, docker, android, </a:t>
            </a:r>
            <a:r>
              <a:rPr lang="en-US" sz="2000" dirty="0" err="1">
                <a:solidFill>
                  <a:schemeClr val="accent1"/>
                </a:solidFill>
              </a:rPr>
              <a:t>ios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aws</a:t>
            </a:r>
            <a:r>
              <a:rPr lang="en-US" sz="2000" dirty="0">
                <a:solidFill>
                  <a:schemeClr val="accent1"/>
                </a:solidFill>
              </a:rPr>
              <a:t>, azure, </a:t>
            </a:r>
            <a:r>
              <a:rPr lang="en-US" sz="2000" dirty="0" err="1">
                <a:solidFill>
                  <a:schemeClr val="accent1"/>
                </a:solidFill>
              </a:rPr>
              <a:t>kafka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vb</a:t>
            </a:r>
            <a:r>
              <a:rPr lang="en-US" sz="2000" dirty="0">
                <a:solidFill>
                  <a:schemeClr val="accent1"/>
                </a:solidFill>
              </a:rPr>
              <a:t>, php, </a:t>
            </a:r>
            <a:r>
              <a:rPr lang="en-US" sz="2000" dirty="0" err="1">
                <a:solidFill>
                  <a:schemeClr val="accent1"/>
                </a:solidFill>
              </a:rPr>
              <a:t>scala</a:t>
            </a:r>
            <a:r>
              <a:rPr lang="en-US" sz="2000" dirty="0">
                <a:solidFill>
                  <a:schemeClr val="accent1"/>
                </a:solidFill>
              </a:rPr>
              <a:t>, go…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Develop </a:t>
            </a:r>
            <a:r>
              <a:rPr lang="en-US" sz="2000" dirty="0" err="1"/>
              <a:t>scrapy</a:t>
            </a:r>
            <a:r>
              <a:rPr lang="en-US" sz="2000" dirty="0"/>
              <a:t> application to Input each keyword into </a:t>
            </a:r>
            <a:r>
              <a:rPr lang="en-US" sz="2000" dirty="0" err="1"/>
              <a:t>indeed.com</a:t>
            </a:r>
            <a:r>
              <a:rPr lang="en-US" sz="2000" dirty="0"/>
              <a:t> search engine.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/>
                </a:solidFill>
              </a:rPr>
              <a:t>URL : </a:t>
            </a:r>
            <a:r>
              <a:rPr lang="en-US" dirty="0">
                <a:solidFill>
                  <a:schemeClr val="accent1"/>
                </a:solidFill>
              </a:rPr>
              <a:t>https://www.indeed.com/jobs</a:t>
            </a:r>
            <a:r>
              <a:rPr lang="en-US" sz="2000" dirty="0">
                <a:solidFill>
                  <a:schemeClr val="accent1"/>
                </a:solidFill>
              </a:rPr>
              <a:t>?q=</a:t>
            </a:r>
            <a:r>
              <a:rPr lang="en-US" sz="2000" dirty="0">
                <a:solidFill>
                  <a:srgbClr val="C00000"/>
                </a:solidFill>
              </a:rPr>
              <a:t>{keyword}</a:t>
            </a:r>
            <a:r>
              <a:rPr lang="en-US" sz="2000" dirty="0">
                <a:solidFill>
                  <a:schemeClr val="accent1"/>
                </a:solidFill>
              </a:rPr>
              <a:t>&amp;l=</a:t>
            </a:r>
            <a:r>
              <a:rPr lang="en-US" sz="2000" dirty="0">
                <a:solidFill>
                  <a:srgbClr val="C00000"/>
                </a:solidFill>
              </a:rPr>
              <a:t>{location}</a:t>
            </a:r>
            <a:r>
              <a:rPr lang="en-US" sz="2000" dirty="0">
                <a:solidFill>
                  <a:schemeClr val="accent1"/>
                </a:solidFill>
              </a:rPr>
              <a:t>&amp;</a:t>
            </a:r>
            <a:r>
              <a:rPr lang="en-US" dirty="0">
                <a:solidFill>
                  <a:schemeClr val="accent1"/>
                </a:solidFill>
              </a:rPr>
              <a:t>limit=50&amp;start=</a:t>
            </a:r>
            <a:r>
              <a:rPr lang="en-US" dirty="0">
                <a:solidFill>
                  <a:srgbClr val="C00000"/>
                </a:solidFill>
              </a:rPr>
              <a:t>{50 * (page -1)}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Iterate keywords &amp; collect job results of URL request call.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Skip job results that have not salary information.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Save to CSV file.</a:t>
            </a:r>
          </a:p>
          <a:p>
            <a:pPr marL="914400" lvl="1" indent="-457200">
              <a:buFont typeface="Wingdings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There is 1,000 count limitation of search result.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Add more condition to get more sample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Location : CA, NY, FL, TX…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Level : entry, mid, senior</a:t>
            </a:r>
          </a:p>
        </p:txBody>
      </p:sp>
    </p:spTree>
    <p:extLst>
      <p:ext uri="{BB962C8B-B14F-4D97-AF65-F5344CB8AC3E}">
        <p14:creationId xmlns:p14="http://schemas.microsoft.com/office/powerpoint/2010/main" val="1976263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26289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BC7F6B-9317-6042-95C0-950DF505A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384" y="970645"/>
            <a:ext cx="9343232" cy="46389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CED447-0BAC-4944-86AC-57E5B2D26A9F}"/>
              </a:ext>
            </a:extLst>
          </p:cNvPr>
          <p:cNvSpPr txBox="1"/>
          <p:nvPr/>
        </p:nvSpPr>
        <p:spPr>
          <a:xfrm>
            <a:off x="578069" y="5802198"/>
            <a:ext cx="1084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salary = (</a:t>
            </a:r>
            <a:r>
              <a:rPr lang="en-US" sz="2000" dirty="0" err="1"/>
              <a:t>salary_from</a:t>
            </a:r>
            <a:r>
              <a:rPr lang="en-US" sz="2000" dirty="0"/>
              <a:t> + </a:t>
            </a:r>
            <a:r>
              <a:rPr lang="en-US" sz="2000" dirty="0" err="1"/>
              <a:t>salary_to</a:t>
            </a:r>
            <a:r>
              <a:rPr lang="en-US" sz="2000" dirty="0"/>
              <a:t>) / 2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If salary unit is month, salary * 12</a:t>
            </a:r>
          </a:p>
        </p:txBody>
      </p:sp>
    </p:spTree>
    <p:extLst>
      <p:ext uri="{BB962C8B-B14F-4D97-AF65-F5344CB8AC3E}">
        <p14:creationId xmlns:p14="http://schemas.microsoft.com/office/powerpoint/2010/main" val="2845041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50401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ANALYSIS #1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C870AA7-F08B-5E45-9465-3E9A125A98CB}"/>
              </a:ext>
            </a:extLst>
          </p:cNvPr>
          <p:cNvGrpSpPr/>
          <p:nvPr/>
        </p:nvGrpSpPr>
        <p:grpSpPr>
          <a:xfrm>
            <a:off x="-1" y="1368533"/>
            <a:ext cx="12192001" cy="3552303"/>
            <a:chOff x="-1" y="1368533"/>
            <a:chExt cx="12192001" cy="355230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DF792C2-4EC4-F14B-9014-EC0263E17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1368533"/>
              <a:ext cx="6394145" cy="355230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82C59B0-FF6D-1D4E-B88B-C6E7D15B3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97856" y="1368534"/>
              <a:ext cx="6394144" cy="3552302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9116100-28DB-2449-8CF1-ED996C5F5E74}"/>
              </a:ext>
            </a:extLst>
          </p:cNvPr>
          <p:cNvSpPr txBox="1"/>
          <p:nvPr/>
        </p:nvSpPr>
        <p:spPr>
          <a:xfrm>
            <a:off x="578069" y="5224135"/>
            <a:ext cx="1084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Job count seems to depends on population. But New York is much higher than Florida.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California &amp; New York has the highest average salary.</a:t>
            </a:r>
          </a:p>
        </p:txBody>
      </p:sp>
    </p:spTree>
    <p:extLst>
      <p:ext uri="{BB962C8B-B14F-4D97-AF65-F5344CB8AC3E}">
        <p14:creationId xmlns:p14="http://schemas.microsoft.com/office/powerpoint/2010/main" val="3031923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0BE04D-8A63-C14F-BCA7-8E4298F32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932" y="970645"/>
            <a:ext cx="7598135" cy="42211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265154-5CEE-B446-8F61-7EE457302765}"/>
              </a:ext>
            </a:extLst>
          </p:cNvPr>
          <p:cNvSpPr txBox="1"/>
          <p:nvPr/>
        </p:nvSpPr>
        <p:spPr>
          <a:xfrm>
            <a:off x="178676" y="262759"/>
            <a:ext cx="50401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ANALYSIS #2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A7F6DE-76B9-CF41-B40F-9B2314236910}"/>
              </a:ext>
            </a:extLst>
          </p:cNvPr>
          <p:cNvSpPr txBox="1"/>
          <p:nvPr/>
        </p:nvSpPr>
        <p:spPr>
          <a:xfrm>
            <a:off x="578069" y="5570973"/>
            <a:ext cx="10846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Absolutely, skill level is related to salary.</a:t>
            </a:r>
            <a:r>
              <a:rPr lang="ko-KR" altLang="en-US" sz="2000" dirty="0"/>
              <a:t> </a:t>
            </a:r>
            <a:r>
              <a:rPr lang="en-US" altLang="ko-KR" sz="2000" dirty="0"/>
              <a:t>Level is one of search condition from </a:t>
            </a:r>
            <a:r>
              <a:rPr lang="en-US" altLang="ko-KR" sz="2000" dirty="0" err="1"/>
              <a:t>indeed.com</a:t>
            </a:r>
            <a:r>
              <a:rPr lang="en-US" altLang="ko-KR" sz="2000" dirty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09561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897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ANALYSIS #1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8467E0-32B7-3044-BC20-A101EA7910CD}"/>
              </a:ext>
            </a:extLst>
          </p:cNvPr>
          <p:cNvGrpSpPr/>
          <p:nvPr/>
        </p:nvGrpSpPr>
        <p:grpSpPr>
          <a:xfrm>
            <a:off x="381000" y="970645"/>
            <a:ext cx="11811000" cy="5080000"/>
            <a:chOff x="381000" y="970645"/>
            <a:chExt cx="11811000" cy="5080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EE93549-E6F9-5D42-9166-1E23358F1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1000" y="970645"/>
              <a:ext cx="5715000" cy="508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827FA71-B3ED-944A-821C-DDD736CF3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2000" y="970645"/>
              <a:ext cx="6350000" cy="508000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ED337AC-EA0A-3940-83FF-EB3E4387CB95}"/>
              </a:ext>
            </a:extLst>
          </p:cNvPr>
          <p:cNvSpPr txBox="1"/>
          <p:nvPr/>
        </p:nvSpPr>
        <p:spPr>
          <a:xfrm>
            <a:off x="578069" y="6075468"/>
            <a:ext cx="10846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It looks the latest technology’s skills (AI, Cloud, Blockchain) can get high salary.</a:t>
            </a:r>
          </a:p>
        </p:txBody>
      </p:sp>
    </p:spTree>
    <p:extLst>
      <p:ext uri="{BB962C8B-B14F-4D97-AF65-F5344CB8AC3E}">
        <p14:creationId xmlns:p14="http://schemas.microsoft.com/office/powerpoint/2010/main" val="1360678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897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ANALYSIS #2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64AA7F4-4C1D-524E-A1F3-FD71C26024CA}"/>
              </a:ext>
            </a:extLst>
          </p:cNvPr>
          <p:cNvGrpSpPr/>
          <p:nvPr/>
        </p:nvGrpSpPr>
        <p:grpSpPr>
          <a:xfrm>
            <a:off x="381000" y="855033"/>
            <a:ext cx="11811000" cy="5080000"/>
            <a:chOff x="381000" y="970645"/>
            <a:chExt cx="11811000" cy="5080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E0437F8-3C6E-6A41-8823-38B018AB2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1000" y="970645"/>
              <a:ext cx="5715000" cy="5080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609D4C6-A22F-0B40-940B-01E8B80FE0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53099" y="1440998"/>
              <a:ext cx="6438901" cy="413929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AE7EF24-EB5F-994B-ADA6-D59E46572C45}"/>
              </a:ext>
            </a:extLst>
          </p:cNvPr>
          <p:cNvSpPr txBox="1"/>
          <p:nvPr/>
        </p:nvSpPr>
        <p:spPr>
          <a:xfrm>
            <a:off x="578069" y="5875773"/>
            <a:ext cx="1084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Most common skill is SQL. Because It uses everywhere.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Common and general skill seems that cannot get high salary. Learn special tech skill!!</a:t>
            </a:r>
          </a:p>
        </p:txBody>
      </p:sp>
    </p:spTree>
    <p:extLst>
      <p:ext uri="{BB962C8B-B14F-4D97-AF65-F5344CB8AC3E}">
        <p14:creationId xmlns:p14="http://schemas.microsoft.com/office/powerpoint/2010/main" val="4066178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</TotalTime>
  <Words>436</Words>
  <Application>Microsoft Macintosh PowerPoint</Application>
  <PresentationFormat>Widescreen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홍 성희</dc:creator>
  <cp:lastModifiedBy>홍 성희</cp:lastModifiedBy>
  <cp:revision>113</cp:revision>
  <dcterms:created xsi:type="dcterms:W3CDTF">2019-10-27T23:05:58Z</dcterms:created>
  <dcterms:modified xsi:type="dcterms:W3CDTF">2019-10-28T05:29:24Z</dcterms:modified>
</cp:coreProperties>
</file>

<file path=docProps/thumbnail.jpeg>
</file>